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28803600" cy="36004500"/>
  <p:notesSz cx="6802438" cy="9934575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1pPr>
    <a:lvl2pPr marL="530225" indent="-73025" algn="l" rtl="0" eaLnBrk="0" fontAlgn="base" hangingPunct="0">
      <a:spcBef>
        <a:spcPct val="0"/>
      </a:spcBef>
      <a:spcAft>
        <a:spcPct val="0"/>
      </a:spcAft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2pPr>
    <a:lvl3pPr marL="1060450" indent="-146050" algn="l" rtl="0" eaLnBrk="0" fontAlgn="base" hangingPunct="0">
      <a:spcBef>
        <a:spcPct val="0"/>
      </a:spcBef>
      <a:spcAft>
        <a:spcPct val="0"/>
      </a:spcAft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3pPr>
    <a:lvl4pPr marL="1590675" indent="-219075" algn="l" rtl="0" eaLnBrk="0" fontAlgn="base" hangingPunct="0">
      <a:spcBef>
        <a:spcPct val="0"/>
      </a:spcBef>
      <a:spcAft>
        <a:spcPct val="0"/>
      </a:spcAft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4pPr>
    <a:lvl5pPr marL="2120900" indent="-292100" algn="l" rtl="0" eaLnBrk="0" fontAlgn="base" hangingPunct="0">
      <a:spcBef>
        <a:spcPct val="0"/>
      </a:spcBef>
      <a:spcAft>
        <a:spcPct val="0"/>
      </a:spcAft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5pPr>
    <a:lvl6pPr marL="2286000" algn="l" defTabSz="914400" rtl="0" eaLnBrk="1" latinLnBrk="0" hangingPunct="1"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6pPr>
    <a:lvl7pPr marL="2743200" algn="l" defTabSz="914400" rtl="0" eaLnBrk="1" latinLnBrk="0" hangingPunct="1"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7pPr>
    <a:lvl8pPr marL="3200400" algn="l" defTabSz="914400" rtl="0" eaLnBrk="1" latinLnBrk="0" hangingPunct="1"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8pPr>
    <a:lvl9pPr marL="3657600" algn="l" defTabSz="914400" rtl="0" eaLnBrk="1" latinLnBrk="0" hangingPunct="1">
      <a:defRPr kumimoji="1" sz="2700" kern="1200">
        <a:solidFill>
          <a:schemeClr val="tx1"/>
        </a:solidFill>
        <a:latin typeface="Times New Roman" panose="02020603050405020304" pitchFamily="18" charset="0"/>
        <a:ea typeface="굴림" panose="020B0600000101010101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40">
          <p15:clr>
            <a:srgbClr val="A4A3A4"/>
          </p15:clr>
        </p15:guide>
        <p15:guide id="2" pos="90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B10F"/>
    <a:srgbClr val="FDB1DB"/>
    <a:srgbClr val="4169FF"/>
    <a:srgbClr val="36648A"/>
    <a:srgbClr val="66CCFF"/>
    <a:srgbClr val="5B7EFF"/>
    <a:srgbClr val="65E91B"/>
    <a:srgbClr val="FFF1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21" autoAdjust="0"/>
    <p:restoredTop sz="94917" autoAdjust="0"/>
  </p:normalViewPr>
  <p:slideViewPr>
    <p:cSldViewPr>
      <p:cViewPr>
        <p:scale>
          <a:sx n="25" d="100"/>
          <a:sy n="25" d="100"/>
        </p:scale>
        <p:origin x="3144" y="56"/>
      </p:cViewPr>
      <p:guideLst>
        <p:guide orient="horz" pos="11340"/>
        <p:guide pos="90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22F10048-A2D2-40E4-B9A7-3F333A0282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7B81EE2-2A3B-40E9-A513-D88D2F8B10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01D56FC-8DE8-4467-A91D-13DE06FD66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8EC4AD-E210-45F4-BA6A-3CFA07349D6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1551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92F08D-C3D5-4FDF-8CD8-CF5F165A5D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60588" y="3200400"/>
            <a:ext cx="24482425" cy="6000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2746" tIns="186375" rIns="372746" bIns="18637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유형을 편집하려면 누르십시오</a:t>
            </a:r>
            <a:r>
              <a:rPr lang="en-US" altLang="ko-KR"/>
              <a:t>.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32B1694A-7D2B-4923-A929-99246A508E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60588" y="10401300"/>
            <a:ext cx="24482425" cy="21602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2746" tIns="186375" rIns="372746" bIns="1863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문자열 유형을 편집하려면 누르십시오</a:t>
            </a:r>
            <a:r>
              <a:rPr lang="en-US" altLang="ko-KR"/>
              <a:t>.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세째 수준</a:t>
            </a:r>
          </a:p>
          <a:p>
            <a:pPr lvl="3"/>
            <a:r>
              <a:rPr lang="ko-KR" altLang="en-US"/>
              <a:t>네째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8D5FDD70-C0B8-40E6-87CD-34C8AF3E452E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60588" y="32804100"/>
            <a:ext cx="5999162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2746" tIns="186375" rIns="372746" bIns="186375" numCol="1" anchor="t" anchorCtr="0" compatLnSpc="1">
            <a:prstTxWarp prst="textNoShape">
              <a:avLst/>
            </a:prstTxWarp>
          </a:bodyPr>
          <a:lstStyle>
            <a:lvl1pPr algn="l" eaLnBrk="1" latinLnBrk="1" hangingPunct="1">
              <a:defRPr sz="58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E737C2A-4855-460A-B618-08B84239F81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9842500" y="32804100"/>
            <a:ext cx="9118600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2746" tIns="186375" rIns="372746" bIns="186375" numCol="1" anchor="t" anchorCtr="0" compatLnSpc="1">
            <a:prstTxWarp prst="textNoShape">
              <a:avLst/>
            </a:prstTxWarp>
          </a:bodyPr>
          <a:lstStyle>
            <a:lvl1pPr algn="ctr" eaLnBrk="1" latinLnBrk="1" hangingPunct="1">
              <a:defRPr sz="5800"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9A05B455-E213-46CB-AF1A-AA7CE219F0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0643850" y="32804100"/>
            <a:ext cx="5999163" cy="2400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2746" tIns="186375" rIns="372746" bIns="186375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5800">
                <a:ea typeface="굴림" panose="020B0600000101010101" pitchFamily="50" charset="-127"/>
              </a:defRPr>
            </a:lvl1pPr>
          </a:lstStyle>
          <a:p>
            <a:pPr>
              <a:defRPr/>
            </a:pPr>
            <a:fld id="{20C77254-4B81-4DD2-B8EA-7C1E2AD971F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ctr" defTabSz="3725863" rtl="0" eaLnBrk="0" fontAlgn="base" latinLnBrk="1" hangingPunct="0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3725863" rtl="0" eaLnBrk="0" fontAlgn="base" latinLnBrk="1" hangingPunct="0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2pPr>
      <a:lvl3pPr algn="ctr" defTabSz="3725863" rtl="0" eaLnBrk="0" fontAlgn="base" latinLnBrk="1" hangingPunct="0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3pPr>
      <a:lvl4pPr algn="ctr" defTabSz="3725863" rtl="0" eaLnBrk="0" fontAlgn="base" latinLnBrk="1" hangingPunct="0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4pPr>
      <a:lvl5pPr algn="ctr" defTabSz="3725863" rtl="0" eaLnBrk="0" fontAlgn="base" latinLnBrk="1" hangingPunct="0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5pPr>
      <a:lvl6pPr marL="530603" algn="ctr" defTabSz="3727106" rtl="0" fontAlgn="base" latinLnBrk="1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6pPr>
      <a:lvl7pPr marL="1061201" algn="ctr" defTabSz="3727106" rtl="0" fontAlgn="base" latinLnBrk="1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7pPr>
      <a:lvl8pPr marL="1591804" algn="ctr" defTabSz="3727106" rtl="0" fontAlgn="base" latinLnBrk="1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8pPr>
      <a:lvl9pPr marL="2122406" algn="ctr" defTabSz="3727106" rtl="0" fontAlgn="base" latinLnBrk="1">
        <a:spcBef>
          <a:spcPct val="0"/>
        </a:spcBef>
        <a:spcAft>
          <a:spcPct val="0"/>
        </a:spcAft>
        <a:defRPr kumimoji="1" sz="18200">
          <a:solidFill>
            <a:schemeClr val="tx2"/>
          </a:solidFill>
          <a:latin typeface="Times New Roman" pitchFamily="18" charset="0"/>
          <a:ea typeface="굴림" pitchFamily="50" charset="-127"/>
        </a:defRPr>
      </a:lvl9pPr>
    </p:titleStyle>
    <p:bodyStyle>
      <a:lvl1pPr marL="1397000" indent="-1397000" algn="l" defTabSz="3725863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3100">
          <a:solidFill>
            <a:schemeClr val="tx1"/>
          </a:solidFill>
          <a:latin typeface="+mn-lt"/>
          <a:ea typeface="+mn-ea"/>
          <a:cs typeface="+mn-cs"/>
        </a:defRPr>
      </a:lvl1pPr>
      <a:lvl2pPr marL="3027363" indent="-1163638" algn="l" defTabSz="3725863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1200">
          <a:solidFill>
            <a:schemeClr val="tx1"/>
          </a:solidFill>
          <a:latin typeface="+mn-lt"/>
          <a:ea typeface="+mn-ea"/>
        </a:defRPr>
      </a:lvl2pPr>
      <a:lvl3pPr marL="4659313" indent="-931863" algn="l" defTabSz="3725863" rtl="0" eaLnBrk="0" fontAlgn="base" latinLnBrk="1" hangingPunct="0">
        <a:spcBef>
          <a:spcPct val="20000"/>
        </a:spcBef>
        <a:spcAft>
          <a:spcPct val="0"/>
        </a:spcAft>
        <a:buChar char="•"/>
        <a:defRPr kumimoji="1" sz="9700">
          <a:solidFill>
            <a:schemeClr val="tx1"/>
          </a:solidFill>
          <a:latin typeface="+mn-lt"/>
          <a:ea typeface="+mn-ea"/>
        </a:defRPr>
      </a:lvl3pPr>
      <a:lvl4pPr marL="6523038" indent="-931863" algn="l" defTabSz="3725863" rtl="0" eaLnBrk="0" fontAlgn="base" latinLnBrk="1" hangingPunct="0">
        <a:spcBef>
          <a:spcPct val="20000"/>
        </a:spcBef>
        <a:spcAft>
          <a:spcPct val="0"/>
        </a:spcAft>
        <a:buChar char="–"/>
        <a:defRPr kumimoji="1" sz="8100">
          <a:solidFill>
            <a:schemeClr val="tx1"/>
          </a:solidFill>
          <a:latin typeface="+mn-lt"/>
          <a:ea typeface="+mn-ea"/>
        </a:defRPr>
      </a:lvl4pPr>
      <a:lvl5pPr marL="8385175" indent="-931863" algn="l" defTabSz="3725863" rtl="0" eaLnBrk="0" fontAlgn="base" latinLnBrk="1" hangingPunct="0">
        <a:spcBef>
          <a:spcPct val="20000"/>
        </a:spcBef>
        <a:spcAft>
          <a:spcPct val="0"/>
        </a:spcAft>
        <a:buChar char="»"/>
        <a:defRPr kumimoji="1" sz="8100">
          <a:solidFill>
            <a:schemeClr val="tx1"/>
          </a:solidFill>
          <a:latin typeface="+mn-lt"/>
          <a:ea typeface="+mn-ea"/>
        </a:defRPr>
      </a:lvl5pPr>
      <a:lvl6pPr marL="8917046" indent="-932235" algn="l" defTabSz="3727106" rtl="0" fontAlgn="base" latinLnBrk="1">
        <a:spcBef>
          <a:spcPct val="20000"/>
        </a:spcBef>
        <a:spcAft>
          <a:spcPct val="0"/>
        </a:spcAft>
        <a:buChar char="»"/>
        <a:defRPr kumimoji="1" sz="8100">
          <a:solidFill>
            <a:schemeClr val="tx1"/>
          </a:solidFill>
          <a:latin typeface="+mn-lt"/>
          <a:ea typeface="+mn-ea"/>
        </a:defRPr>
      </a:lvl6pPr>
      <a:lvl7pPr marL="9447649" indent="-932235" algn="l" defTabSz="3727106" rtl="0" fontAlgn="base" latinLnBrk="1">
        <a:spcBef>
          <a:spcPct val="20000"/>
        </a:spcBef>
        <a:spcAft>
          <a:spcPct val="0"/>
        </a:spcAft>
        <a:buChar char="»"/>
        <a:defRPr kumimoji="1" sz="8100">
          <a:solidFill>
            <a:schemeClr val="tx1"/>
          </a:solidFill>
          <a:latin typeface="+mn-lt"/>
          <a:ea typeface="+mn-ea"/>
        </a:defRPr>
      </a:lvl7pPr>
      <a:lvl8pPr marL="9978251" indent="-932235" algn="l" defTabSz="3727106" rtl="0" fontAlgn="base" latinLnBrk="1">
        <a:spcBef>
          <a:spcPct val="20000"/>
        </a:spcBef>
        <a:spcAft>
          <a:spcPct val="0"/>
        </a:spcAft>
        <a:buChar char="»"/>
        <a:defRPr kumimoji="1" sz="8100">
          <a:solidFill>
            <a:schemeClr val="tx1"/>
          </a:solidFill>
          <a:latin typeface="+mn-lt"/>
          <a:ea typeface="+mn-ea"/>
        </a:defRPr>
      </a:lvl8pPr>
      <a:lvl9pPr marL="10508854" indent="-932235" algn="l" defTabSz="3727106" rtl="0" fontAlgn="base" latinLnBrk="1">
        <a:spcBef>
          <a:spcPct val="20000"/>
        </a:spcBef>
        <a:spcAft>
          <a:spcPct val="0"/>
        </a:spcAft>
        <a:buChar char="»"/>
        <a:defRPr kumimoji="1" sz="8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530603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1061201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91804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22406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53005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83607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714210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244808" algn="l" defTabSz="1061201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2FFF0">
            <a:alpha val="10196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그림 3">
            <a:extLst>
              <a:ext uri="{FF2B5EF4-FFF2-40B4-BE49-F238E27FC236}">
                <a16:creationId xmlns:a16="http://schemas.microsoft.com/office/drawing/2014/main" id="{3925BAE0-0229-4E25-A58E-2298E8EA5A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" y="-72258"/>
            <a:ext cx="28771850" cy="36004500"/>
          </a:xfrm>
          <a:prstGeom prst="rect">
            <a:avLst/>
          </a:prstGeom>
          <a:noFill/>
          <a:ln w="28575">
            <a:solidFill>
              <a:srgbClr val="FEB10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TextBox 5">
            <a:extLst>
              <a:ext uri="{FF2B5EF4-FFF2-40B4-BE49-F238E27FC236}">
                <a16:creationId xmlns:a16="http://schemas.microsoft.com/office/drawing/2014/main" id="{92C9857C-0E4A-4286-9CA1-F22333AD3C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04532" y="1360851"/>
            <a:ext cx="2407602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just" eaLnBrk="1" latinLnBrk="1" hangingPunct="1"/>
            <a:r>
              <a:rPr lang="en-US" altLang="ko-KR" sz="6000" b="1" dirty="0">
                <a:latin typeface="맑은고딕"/>
                <a:ea typeface="맑은 고딕" panose="020B0503020000020004" pitchFamily="34" charset="-127"/>
              </a:rPr>
              <a:t>Unity</a:t>
            </a:r>
            <a:r>
              <a:rPr lang="ko-KR" altLang="en-US" sz="6000" b="1" dirty="0">
                <a:latin typeface="맑은고딕"/>
                <a:ea typeface="맑은 고딕" panose="020B0503020000020004" pitchFamily="34" charset="-127"/>
              </a:rPr>
              <a:t>를 활용한 랜덤 </a:t>
            </a:r>
            <a:r>
              <a:rPr lang="en-US" altLang="ko-KR" sz="6000" b="1" dirty="0">
                <a:latin typeface="맑은고딕"/>
                <a:ea typeface="맑은 고딕" panose="020B0503020000020004" pitchFamily="34" charset="-127"/>
              </a:rPr>
              <a:t>3D </a:t>
            </a:r>
            <a:r>
              <a:rPr lang="ko-KR" altLang="en-US" sz="6000" b="1" dirty="0">
                <a:latin typeface="맑은고딕"/>
                <a:ea typeface="맑은 고딕" panose="020B0503020000020004" pitchFamily="34" charset="-127"/>
              </a:rPr>
              <a:t>미로 탈출 네트워크 게임 구현에 관한 연구</a:t>
            </a:r>
          </a:p>
        </p:txBody>
      </p:sp>
      <p:sp>
        <p:nvSpPr>
          <p:cNvPr id="3076" name="TextBox 101">
            <a:extLst>
              <a:ext uri="{FF2B5EF4-FFF2-40B4-BE49-F238E27FC236}">
                <a16:creationId xmlns:a16="http://schemas.microsoft.com/office/drawing/2014/main" id="{EA6FB26E-A3D2-4004-A915-18415EADC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3745" y="118676"/>
            <a:ext cx="13733463" cy="938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6119" tIns="53063" rIns="106119" bIns="53063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latinLnBrk="1" hangingPunct="1"/>
            <a:r>
              <a:rPr lang="en-US" altLang="ko-KR" sz="5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2023</a:t>
            </a:r>
            <a:r>
              <a:rPr lang="ko-KR" altLang="en-US" sz="5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학년도 기초</a:t>
            </a:r>
            <a:r>
              <a:rPr lang="en-US" altLang="ko-KR" sz="5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R&amp;E</a:t>
            </a:r>
            <a:endParaRPr lang="ko-KR" altLang="en-US" sz="54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077" name="TextBox 101">
            <a:extLst>
              <a:ext uri="{FF2B5EF4-FFF2-40B4-BE49-F238E27FC236}">
                <a16:creationId xmlns:a16="http://schemas.microsoft.com/office/drawing/2014/main" id="{993F6C84-9421-493F-9491-E45F26453A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88613" y="3603625"/>
            <a:ext cx="17962562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6119" tIns="53063" rIns="106119" bIns="53063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r" eaLnBrk="1" latinLnBrk="1" hangingPunct="1"/>
            <a:r>
              <a:rPr lang="ko-KR" altLang="en-US" sz="5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정보분야  송승원 </a:t>
            </a:r>
            <a:r>
              <a:rPr lang="ko-KR" altLang="en-US" sz="5000" b="1" dirty="0" err="1">
                <a:latin typeface="맑은 고딕" panose="020B0503020000020004" pitchFamily="34" charset="-127"/>
                <a:ea typeface="맑은 고딕" panose="020B0503020000020004" pitchFamily="34" charset="-127"/>
              </a:rPr>
              <a:t>이현창</a:t>
            </a:r>
            <a:r>
              <a:rPr lang="ko-KR" altLang="en-US" sz="50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 조용빈 지도교사 이동윤</a:t>
            </a:r>
          </a:p>
        </p:txBody>
      </p:sp>
      <p:pic>
        <p:nvPicPr>
          <p:cNvPr id="3078" name="Picture 1">
            <a:extLst>
              <a:ext uri="{FF2B5EF4-FFF2-40B4-BE49-F238E27FC236}">
                <a16:creationId xmlns:a16="http://schemas.microsoft.com/office/drawing/2014/main" id="{37D23F11-722E-44A3-A7EC-B66A3F2CAD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99" y="439737"/>
            <a:ext cx="3160597" cy="3163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079" name="직선 연결선 3">
            <a:extLst>
              <a:ext uri="{FF2B5EF4-FFF2-40B4-BE49-F238E27FC236}">
                <a16:creationId xmlns:a16="http://schemas.microsoft.com/office/drawing/2014/main" id="{AD89F6F0-44F8-454C-9225-91E2DEEB4C65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14371638" y="5905500"/>
            <a:ext cx="36512" cy="29457650"/>
          </a:xfrm>
          <a:prstGeom prst="line">
            <a:avLst/>
          </a:prstGeom>
          <a:noFill/>
          <a:ln w="2222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81" name="직사각형 24">
            <a:extLst>
              <a:ext uri="{FF2B5EF4-FFF2-40B4-BE49-F238E27FC236}">
                <a16:creationId xmlns:a16="http://schemas.microsoft.com/office/drawing/2014/main" id="{FDFB0E54-14C4-4C13-B05C-3900AC85C8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0544" y="2511073"/>
            <a:ext cx="2294076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4400" b="1" dirty="0">
                <a:latin typeface="맑은 고딕" panose="020B0503020000020004" pitchFamily="34" charset="-127"/>
                <a:ea typeface="맑은 고딕" panose="020B0503020000020004" pitchFamily="34" charset="-127"/>
              </a:rPr>
              <a:t>Research on implementing a randomized 3D maze escape network game with Unity</a:t>
            </a:r>
            <a:endParaRPr lang="ko-KR" altLang="en-US" sz="4400" b="1" dirty="0"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082" name="TextBox 5">
            <a:extLst>
              <a:ext uri="{FF2B5EF4-FFF2-40B4-BE49-F238E27FC236}">
                <a16:creationId xmlns:a16="http://schemas.microsoft.com/office/drawing/2014/main" id="{C7D7089B-4160-45FB-88EE-20B1464297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4900" y="30256472"/>
            <a:ext cx="12720638" cy="601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3300" b="1">
                <a:solidFill>
                  <a:schemeClr val="bg1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3. </a:t>
            </a:r>
            <a:endParaRPr lang="ko-KR" altLang="en-US" sz="3300" b="1">
              <a:solidFill>
                <a:schemeClr val="bg1"/>
              </a:solidFill>
              <a:latin typeface="맑은 고딕" panose="020B0503020000020004" pitchFamily="34" charset="-127"/>
              <a:ea typeface="맑은 고딕" panose="020B0503020000020004" pitchFamily="34" charset="-127"/>
            </a:endParaRPr>
          </a:p>
        </p:txBody>
      </p:sp>
      <p:sp>
        <p:nvSpPr>
          <p:cNvPr id="3085" name="Rectangle 47">
            <a:extLst>
              <a:ext uri="{FF2B5EF4-FFF2-40B4-BE49-F238E27FC236}">
                <a16:creationId xmlns:a16="http://schemas.microsoft.com/office/drawing/2014/main" id="{DE763D79-FB9D-4B4F-A825-F1CC919FD0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80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rIns="0" anchor="ctr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endParaRPr lang="ko-KR" altLang="en-US"/>
          </a:p>
        </p:txBody>
      </p:sp>
      <p:sp>
        <p:nvSpPr>
          <p:cNvPr id="3086" name="Rectangle 51">
            <a:extLst>
              <a:ext uri="{FF2B5EF4-FFF2-40B4-BE49-F238E27FC236}">
                <a16:creationId xmlns:a16="http://schemas.microsoft.com/office/drawing/2014/main" id="{731BC3FF-4DD8-40DB-B5B8-A2CA5C02B8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80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rIns="0" anchor="ctr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endParaRPr lang="ko-KR" altLang="en-US"/>
          </a:p>
        </p:txBody>
      </p:sp>
      <p:sp>
        <p:nvSpPr>
          <p:cNvPr id="3087" name="Rectangle 55">
            <a:extLst>
              <a:ext uri="{FF2B5EF4-FFF2-40B4-BE49-F238E27FC236}">
                <a16:creationId xmlns:a16="http://schemas.microsoft.com/office/drawing/2014/main" id="{13E9830F-53B7-46AD-A0FF-664770A0B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80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rIns="0" anchor="ctr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endParaRPr lang="ko-KR" altLang="en-US"/>
          </a:p>
        </p:txBody>
      </p:sp>
      <p:sp>
        <p:nvSpPr>
          <p:cNvPr id="3088" name="Rectangle 57">
            <a:extLst>
              <a:ext uri="{FF2B5EF4-FFF2-40B4-BE49-F238E27FC236}">
                <a16:creationId xmlns:a16="http://schemas.microsoft.com/office/drawing/2014/main" id="{FB2B7B5C-EAE5-4F1F-8832-FA5CB919FD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880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CC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0" rIns="0" anchor="ctr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endParaRPr lang="ko-KR" altLang="en-US"/>
          </a:p>
        </p:txBody>
      </p:sp>
      <p:sp>
        <p:nvSpPr>
          <p:cNvPr id="3089" name="모서리가 둥근 직사각형 54">
            <a:extLst>
              <a:ext uri="{FF2B5EF4-FFF2-40B4-BE49-F238E27FC236}">
                <a16:creationId xmlns:a16="http://schemas.microsoft.com/office/drawing/2014/main" id="{812F36D4-5B09-412A-8AF4-3C7C9307FB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91352" y="11205622"/>
            <a:ext cx="13680000" cy="1003697"/>
          </a:xfrm>
          <a:prstGeom prst="roundRect">
            <a:avLst>
              <a:gd name="adj" fmla="val 14343"/>
            </a:avLst>
          </a:prstGeom>
          <a:ln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latinLnBrk="1" hangingPunct="1"/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Ⅲ. 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연구 결과</a:t>
            </a:r>
            <a:endParaRPr lang="en-US" altLang="ko-K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90" name="모서리가 둥근 직사각형 54">
            <a:extLst>
              <a:ext uri="{FF2B5EF4-FFF2-40B4-BE49-F238E27FC236}">
                <a16:creationId xmlns:a16="http://schemas.microsoft.com/office/drawing/2014/main" id="{581CFAF9-6D37-4389-B7B0-D58170BEE9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05760" y="28757185"/>
            <a:ext cx="13680000" cy="1003697"/>
          </a:xfrm>
          <a:prstGeom prst="roundRect">
            <a:avLst>
              <a:gd name="adj" fmla="val 14343"/>
            </a:avLst>
          </a:prstGeom>
          <a:ln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latinLnBrk="1" hangingPunct="1"/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Ⅳ. 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결론 및 고찰</a:t>
            </a:r>
            <a:endParaRPr lang="en-US" altLang="ko-K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92" name="모서리가 둥근 직사각형 46">
            <a:extLst>
              <a:ext uri="{FF2B5EF4-FFF2-40B4-BE49-F238E27FC236}">
                <a16:creationId xmlns:a16="http://schemas.microsoft.com/office/drawing/2014/main" id="{3CD413FB-8F05-405B-A689-635DDC228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2308" y="4840399"/>
            <a:ext cx="3505821" cy="1003697"/>
          </a:xfrm>
          <a:prstGeom prst="roundRect">
            <a:avLst>
              <a:gd name="adj" fmla="val 14343"/>
            </a:avLst>
          </a:prstGeom>
          <a:ln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lvl1pPr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algn="ctr" eaLnBrk="1" latinLnBrk="1" hangingPunct="1"/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초록</a:t>
            </a:r>
          </a:p>
        </p:txBody>
      </p:sp>
      <p:sp>
        <p:nvSpPr>
          <p:cNvPr id="3093" name="모서리가 둥근 직사각형 50">
            <a:extLst>
              <a:ext uri="{FF2B5EF4-FFF2-40B4-BE49-F238E27FC236}">
                <a16:creationId xmlns:a16="http://schemas.microsoft.com/office/drawing/2014/main" id="{52B16D50-2AFA-4A49-8A58-0748C6ECE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588" y="15918433"/>
            <a:ext cx="13680000" cy="1003697"/>
          </a:xfrm>
          <a:prstGeom prst="roundRect">
            <a:avLst>
              <a:gd name="adj" fmla="val 14343"/>
            </a:avLst>
          </a:prstGeom>
          <a:ln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latinLnBrk="1" hangingPunct="1"/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Ⅱ. 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연구 방법</a:t>
            </a:r>
            <a:endParaRPr lang="en-US" altLang="ko-K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3" name="모서리가 둥근 직사각형 46">
            <a:extLst>
              <a:ext uri="{FF2B5EF4-FFF2-40B4-BE49-F238E27FC236}">
                <a16:creationId xmlns:a16="http://schemas.microsoft.com/office/drawing/2014/main" id="{3CD413FB-8F05-405B-A689-635DDC228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699" y="10297394"/>
            <a:ext cx="13680000" cy="1003697"/>
          </a:xfrm>
          <a:prstGeom prst="roundRect">
            <a:avLst>
              <a:gd name="adj" fmla="val 14343"/>
            </a:avLst>
          </a:prstGeom>
          <a:ln>
            <a:headEnd/>
            <a:tailEnd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 defTabSz="642938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defTabSz="642938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pPr eaLnBrk="1" latinLnBrk="1" hangingPunct="1"/>
            <a:r>
              <a:rPr lang="en-US" altLang="ko-KR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Ⅰ. </a:t>
            </a:r>
            <a:r>
              <a:rPr lang="ko-KR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맑은 고딕" panose="020B0503020000020004" pitchFamily="50" charset="-127"/>
                <a:ea typeface="맑은 고딕" panose="020B0503020000020004" pitchFamily="50" charset="-127"/>
              </a:rPr>
              <a:t>연구동기 및 목적</a:t>
            </a:r>
          </a:p>
        </p:txBody>
      </p:sp>
      <p:sp>
        <p:nvSpPr>
          <p:cNvPr id="24" name="모서리가 둥근 직사각형 23"/>
          <p:cNvSpPr/>
          <p:nvPr/>
        </p:nvSpPr>
        <p:spPr bwMode="auto">
          <a:xfrm>
            <a:off x="393699" y="6286251"/>
            <a:ext cx="13641388" cy="3779758"/>
          </a:xfrm>
          <a:prstGeom prst="round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rgbClr val="4169FF"/>
            </a:solidFill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anchor="t">
            <a:spAutoFit/>
          </a:bodyPr>
          <a:lstStyle/>
          <a:p>
            <a:pPr algn="just" defTabSz="642938" eaLnBrk="1" latinLnBrk="1" hangingPunct="1">
              <a:defRPr/>
            </a:pP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본 연구는 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Unity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활용하여 디지털 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공간에서 </a:t>
            </a:r>
            <a:r>
              <a:rPr lang="ko-KR" altLang="en-US" sz="3600" dirty="0" err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랜덤한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구조를 가진 미로를 생성하고 네트워크 시스템을 구현하여 게임을 개발하는 것에 목적을 두고 있다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이를 위해 랜덤 미로 알고리즘을 사용했고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Socket.IO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를 활용하여 네트워크 시스템을 구축하였다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 아이디어를 기반으로 추후에 다른 게임을 개발할 때 활용하고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</a:t>
            </a:r>
            <a:r>
              <a:rPr lang="ko-KR" altLang="en-US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여러 사람들이 소통하는 기회가 되길 기대해본다</a:t>
            </a:r>
            <a:r>
              <a:rPr lang="en-US" altLang="ko-KR" sz="36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60F3A7-3018-43C2-AB5E-A352C9A880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7411" y="12346949"/>
            <a:ext cx="7315296" cy="41431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22F5218-F1BA-4AC9-9F3D-A979D2E4F0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7" r="23030"/>
          <a:stretch/>
        </p:blipFill>
        <p:spPr>
          <a:xfrm>
            <a:off x="14617699" y="17952780"/>
            <a:ext cx="5945637" cy="42979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extBox 5">
            <a:extLst>
              <a:ext uri="{FF2B5EF4-FFF2-40B4-BE49-F238E27FC236}">
                <a16:creationId xmlns:a16="http://schemas.microsoft.com/office/drawing/2014/main" id="{A173E11B-B321-4347-A975-4A2AB8AF80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34046" y="23780595"/>
            <a:ext cx="13249274" cy="466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Recursive backtracking algorithm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사용해 미로를 정해진 구조가 아닌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무작위적인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형태로 형성되도록 구현하였고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Socket.IO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기반으로 네트워크 서버 시스템을 구축하여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Socket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통신을 통해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Unity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와 통신하도록 하는 메커니즘도 구현하였다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추가적으로 뒤끝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Backnd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서버를 활용해 플레이어 계정 생성 및 관리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플레이어 랭킹 시스템도 구현하였다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결과적으로 플레이어가 자신의 계정을 생성하고 플레이어들이 네트워크 서버에 접속하여 같이 게임을 플레이하는 것과 랜덤하게 미로가 생성되는 알고리즘을 게임에 적용하는 단계까지 구현하는 데 성공하였다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2" name="TextBox 5">
            <a:extLst>
              <a:ext uri="{FF2B5EF4-FFF2-40B4-BE49-F238E27FC236}">
                <a16:creationId xmlns:a16="http://schemas.microsoft.com/office/drawing/2014/main" id="{6DB8BE29-E2CF-4629-9191-4499B6E80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33848" y="30045291"/>
            <a:ext cx="13249274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결론으로써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Recursive backtracking algorithm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활용하여 랜덤 미로 알고리즘을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공간에서 구현할 수 있었고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Socket.IO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활용해 네트워크 서버 시스템을 개발할 수 있었다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랜덤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미로 게임을 개발하기 위해 연구하면서 미로 생성 알고리즘의 원리를 이해할 수 있었고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서버 상에서 서버와 클라이언트가 어떠한 방식으로 서로 상호작용하며 데이터를 주고받는 과정에 대해서도 연구해볼 수 있었다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추후에 발전시켜 미로의 구조가 미로가 생성되는 과정에서만 랜덤하게 변하는 것이 아니라 플레이어가 게임을 플레이하는 도중에도 미로의 구조가 실시간으로 변할 수 있는 알고리즘을 개발하는 방법에 대해서 연구할 계획이다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626DA2A-1637-418B-9B73-53242E3C7A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3" t="4283" r="2252" b="3888"/>
          <a:stretch/>
        </p:blipFill>
        <p:spPr>
          <a:xfrm>
            <a:off x="14545816" y="12346949"/>
            <a:ext cx="6416050" cy="41431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7" name="TextBox 5">
            <a:extLst>
              <a:ext uri="{FF2B5EF4-FFF2-40B4-BE49-F238E27FC236}">
                <a16:creationId xmlns:a16="http://schemas.microsoft.com/office/drawing/2014/main" id="{6465B1EA-D2D5-4618-B63C-EE14EE3CF3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57984" y="16534214"/>
            <a:ext cx="4752627" cy="600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 오프닝 화면이다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8" name="TextBox 5">
            <a:extLst>
              <a:ext uri="{FF2B5EF4-FFF2-40B4-BE49-F238E27FC236}">
                <a16:creationId xmlns:a16="http://schemas.microsoft.com/office/drawing/2014/main" id="{95EE5E21-F51E-4F9C-A13F-1C33165161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22680" y="16606222"/>
            <a:ext cx="528181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랜덤미로 생성 알고리즘을 적용한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인게임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화면이다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9" name="TextBox 5">
            <a:extLst>
              <a:ext uri="{FF2B5EF4-FFF2-40B4-BE49-F238E27FC236}">
                <a16:creationId xmlns:a16="http://schemas.microsoft.com/office/drawing/2014/main" id="{4C3BB530-1C48-4F21-A1A1-DB001268AC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17824" y="22366862"/>
            <a:ext cx="684517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쫓아오는 술래역할 개체를 만들어 새로운 모드를 만들어 보았다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D0465771-1873-4358-A6FF-FF3F0B9DB95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38" y="16962068"/>
            <a:ext cx="7623862" cy="13449505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E1C305E0-BEF2-4EA7-B1FD-46FB352A01F9}"/>
              </a:ext>
            </a:extLst>
          </p:cNvPr>
          <p:cNvSpPr txBox="1"/>
          <p:nvPr/>
        </p:nvSpPr>
        <p:spPr>
          <a:xfrm>
            <a:off x="6931027" y="17662205"/>
            <a:ext cx="14509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ko-KR" altLang="en-US" dirty="0"/>
            </a:br>
            <a:endParaRPr lang="ko-KR" alt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EEDE990-BA1F-4157-9E1F-D7AD5614D560}"/>
              </a:ext>
            </a:extLst>
          </p:cNvPr>
          <p:cNvSpPr txBox="1"/>
          <p:nvPr/>
        </p:nvSpPr>
        <p:spPr>
          <a:xfrm>
            <a:off x="21178837" y="22294854"/>
            <a:ext cx="846107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Recursive backtracking algorithm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으로 생성된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맵의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전경이다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CF83859-11E4-403C-A189-21C9C65FB15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8544" y="17808764"/>
            <a:ext cx="7177211" cy="44208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16C5FD2-1596-4B19-A56C-367D9546FAA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78" y="16841962"/>
            <a:ext cx="14545221" cy="13791418"/>
          </a:xfrm>
          <a:prstGeom prst="rect">
            <a:avLst/>
          </a:prstGeom>
        </p:spPr>
      </p:pic>
      <p:sp>
        <p:nvSpPr>
          <p:cNvPr id="40" name="TextBox 5">
            <a:extLst>
              <a:ext uri="{FF2B5EF4-FFF2-40B4-BE49-F238E27FC236}">
                <a16:creationId xmlns:a16="http://schemas.microsoft.com/office/drawing/2014/main" id="{62DE57F8-D6E9-4620-9019-BFE34574E4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6224" y="30617580"/>
            <a:ext cx="13975451" cy="517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무작위적인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구조를 가진 미로를 생성하기 위해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Recursive backtracking algorithm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을 사용하였고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Unity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기반으로 게임을 제작하였다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미로 곳곳에 생성되어 있는 코인들은 미로에서 벽이 생성되는 좌표가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공간좌표계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상에서 격자점에 해당하는 것을 이용하여 생성된 미로가 점유하고 있는 공간 중 격자점이 아닌 점에 해당하는 구역에 무작위적으로 생성되도록 설정하였다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네트워크 서버는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Unity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에서 제공하는 기본적인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3D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공간에 포함되어 있지 않기 때문에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Unity Asset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중 하나인 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Socket.IO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를 사용하여 네트워크 서버를 제작하였다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뒤끝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en-US" altLang="ko-KR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Backnd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서버를 활용하여 랭킹 시스템을 구현해 플레이어간 점수를 비교하여 보여주는 시스템을 구현하였다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게임성을 부여하기 위한 사용자</a:t>
            </a:r>
          </a:p>
        </p:txBody>
      </p:sp>
      <p:sp>
        <p:nvSpPr>
          <p:cNvPr id="42" name="TextBox 5">
            <a:extLst>
              <a:ext uri="{FF2B5EF4-FFF2-40B4-BE49-F238E27FC236}">
                <a16:creationId xmlns:a16="http://schemas.microsoft.com/office/drawing/2014/main" id="{44D0C930-EE58-4D74-92AB-9D066F3E33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91352" y="6057136"/>
            <a:ext cx="13925610" cy="466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인터페이스 설계 구현 과정에서 서버에 접속한 클라이언트의 입장에서 게임 화면에 미로의 전체 구조가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미니맵을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통해서만 보여지도록 하였고</a:t>
            </a:r>
            <a:endParaRPr lang="en-US" altLang="ko-KR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코인을 획득하면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미니맵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상단에 코인을 획득한 개수가 표시된다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코인을 다 모으면 게임 화면에 ‘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Game Clear‘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라는 문구와 함께 플레이어가 게임을 클리어하는 데 걸린 시간이 출력된다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화면의 왼쪽 상단에는 게임 네트워크 서버에 접속한 플레이어들의 목록이 표시된다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Horror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맵의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경우에는 플레이어를 따라다니는 조명을 배치하여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미니맵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상에서 플레이어 주변만 밝게 보이도록 하였고 플레이어가 유령에 닿으면 게임이 종료되면서 ’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Game Over’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문구가 화면에 출력된다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3" name="TextBox 5">
            <a:extLst>
              <a:ext uri="{FF2B5EF4-FFF2-40B4-BE49-F238E27FC236}">
                <a16:creationId xmlns:a16="http://schemas.microsoft.com/office/drawing/2014/main" id="{CA30176A-3013-46D5-8E7A-45477D2CF1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197" y="11377514"/>
            <a:ext cx="13839940" cy="4662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1pPr>
            <a:lvl2pPr marL="742950" indent="-28575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2pPr>
            <a:lvl3pPr marL="11430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3pPr>
            <a:lvl4pPr marL="16002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4pPr>
            <a:lvl5pPr marL="2057400" indent="-228600"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700">
                <a:solidFill>
                  <a:schemeClr val="tx1"/>
                </a:solidFill>
                <a:latin typeface="Times New Roman" panose="02020603050405020304" pitchFamily="18" charset="0"/>
                <a:ea typeface="굴림" panose="020B0600000101010101" pitchFamily="34" charset="-127"/>
              </a:defRPr>
            </a:lvl9pPr>
          </a:lstStyle>
          <a:p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이전에 개발된 많은 미로 게임들을 플레이해보면 미로의 모든 스테이지를 다 클리어한 뒤에 다시 미로 게임을 플레이하면 똑같은 </a:t>
            </a:r>
            <a:r>
              <a:rPr lang="ko-KR" altLang="en-US" sz="33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맵으로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구성된 스테이지들을 다시 클리어하게 되는 방식이 대부분이었다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그래서 미로게임을 다 클리어한 뒤에 다시 시작하면 미로의 구조가 무작위적으로 변화가 생겨서 새로운 느낌을 줄 수 있겠다는 생각이 들었다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 </a:t>
            </a:r>
            <a:r>
              <a:rPr lang="ko-KR" altLang="en-US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또한 메타버스의 인기가 높아지면서 다수와의 상호작용이 만들어줄 수 있는 소통의 경험을 착안해 미로 게임을 혼자서 플레이하는 것보다 여러 사람들이 함께 플레이 하는 것이 더 좋다고 생각했다</a:t>
            </a:r>
            <a:r>
              <a:rPr lang="en-US" altLang="ko-KR" sz="33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33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기본 디자인">
  <a:themeElements>
    <a:clrScheme name="기본 디자인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Times New Roman"/>
        <a:ea typeface="굴림"/>
        <a:cs typeface=""/>
      </a:majorFont>
      <a:minorFont>
        <a:latin typeface="Times New Roman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FF">
            <a:alpha val="25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64293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FFFF">
            <a:alpha val="25000"/>
          </a:srgbClr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ctr" defTabSz="642938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5060</TotalTime>
  <Words>554</Words>
  <Application>Microsoft Office PowerPoint</Application>
  <PresentationFormat>사용자 지정</PresentationFormat>
  <Paragraphs>22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5" baseType="lpstr">
      <vt:lpstr>맑은 고딕</vt:lpstr>
      <vt:lpstr>맑은고딕</vt:lpstr>
      <vt:lpstr>Times New Roman</vt:lpstr>
      <vt:lpstr>기본 디자인</vt:lpstr>
      <vt:lpstr>PowerPoint 프레젠테이션</vt:lpstr>
    </vt:vector>
  </TitlesOfParts>
  <Company>LG IBM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제목 없음</dc:title>
  <dc:creator>USER</dc:creator>
  <cp:lastModifiedBy>용빈 조</cp:lastModifiedBy>
  <cp:revision>282</cp:revision>
  <cp:lastPrinted>2019-11-14T06:11:39Z</cp:lastPrinted>
  <dcterms:created xsi:type="dcterms:W3CDTF">2005-06-04T05:20:50Z</dcterms:created>
  <dcterms:modified xsi:type="dcterms:W3CDTF">2023-11-22T08:27:09Z</dcterms:modified>
</cp:coreProperties>
</file>

<file path=docProps/thumbnail.jpeg>
</file>